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2148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6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</a:t>
            </a:r>
            <a:r>
              <a:rPr lang="en-US" dirty="0" err="1" smtClean="0"/>
              <a:t>Workshop.Block</a:t>
            </a:r>
            <a:r>
              <a:rPr lang="en-US" dirty="0" smtClean="0"/>
              <a:t> Upgrades N° B0-05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848600" cy="22320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B0-05/ PIA 4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</a:t>
            </a:r>
            <a:r>
              <a:rPr lang="en-US" sz="2800" b="1" dirty="0" smtClean="0"/>
              <a:t>Improved Flexibility and Efficiency in </a:t>
            </a:r>
            <a:br>
              <a:rPr lang="en-US" sz="2800" b="1" dirty="0" smtClean="0"/>
            </a:br>
            <a:r>
              <a:rPr lang="en-US" sz="2800" b="1" dirty="0" smtClean="0"/>
              <a:t>Descent Profiles (CDOs)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1905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-WP/28 A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867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14-18?Nadi, 21-25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Standards</a:t>
            </a:r>
          </a:p>
          <a:p>
            <a:pPr lvl="1"/>
            <a:r>
              <a:rPr lang="en-GB" sz="1800" dirty="0" smtClean="0"/>
              <a:t>For flight plan requirements in Amendment 1, ICAO Document 4444;        PANS/ATM v15 </a:t>
            </a:r>
          </a:p>
          <a:p>
            <a:r>
              <a:rPr lang="en-GB" sz="2400" dirty="0" smtClean="0"/>
              <a:t>Procedures </a:t>
            </a:r>
          </a:p>
          <a:p>
            <a:r>
              <a:rPr lang="en-GB" sz="2400" dirty="0" smtClean="0"/>
              <a:t>Guidance Material</a:t>
            </a:r>
          </a:p>
          <a:p>
            <a:pPr lvl="1"/>
            <a:r>
              <a:rPr lang="en-GB" sz="1800" dirty="0" smtClean="0"/>
              <a:t>ICAO Doc 9613, Performance-based Navigation (PBN) Manual; ICAO Doc 9931, Continuous Descent Operations (CDO) Manual;.</a:t>
            </a:r>
          </a:p>
          <a:p>
            <a:pPr lvl="1"/>
            <a:r>
              <a:rPr lang="en-GB" sz="1800" dirty="0" smtClean="0"/>
              <a:t>FAA Advisory Circular, AC 90-105, Approval Guidance for RNP Operations and Barometric Vertical Navigation in the U.S. National Airspace System) which provides system and operational approval guidance for operators (only reflects the US situation).</a:t>
            </a:r>
          </a:p>
          <a:p>
            <a:r>
              <a:rPr lang="en-GB" sz="2400" dirty="0" smtClean="0"/>
              <a:t>Approval Documents</a:t>
            </a:r>
          </a:p>
          <a:p>
            <a:pPr lvl="1"/>
            <a:r>
              <a:rPr lang="en-GB" sz="1800" dirty="0" smtClean="0"/>
              <a:t>ICAO Doc 9931, Continuous Descent Operations Manual;</a:t>
            </a:r>
          </a:p>
          <a:p>
            <a:pPr lvl="1"/>
            <a:r>
              <a:rPr lang="en-GB" sz="1800" dirty="0" smtClean="0"/>
              <a:t>ICAO Doc 9613, Performance Based Navigation Manual;</a:t>
            </a:r>
          </a:p>
          <a:p>
            <a:pPr lvl="1"/>
            <a:r>
              <a:rPr lang="en-GB" sz="1800" dirty="0" smtClean="0"/>
              <a:t>FAA AC120-108, CDFA.</a:t>
            </a:r>
          </a:p>
          <a:p>
            <a:pPr lvl="1"/>
            <a:endParaRPr lang="en-GB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B0-05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   </a:t>
            </a:r>
            <a:r>
              <a:rPr lang="en-US" sz="3600" b="1" dirty="0" smtClean="0"/>
              <a:t>Improved Flexibility and Efficiency in Descent Profiles (CDOs)</a:t>
            </a:r>
          </a:p>
          <a:p>
            <a:pPr marL="282575" lvl="1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Benefits: Efficiency, Environment and Safety</a:t>
            </a:r>
          </a:p>
          <a:p>
            <a:pPr lvl="1" indent="-460375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Elements: CDO and PBN STARs</a:t>
            </a:r>
          </a:p>
          <a:p>
            <a:pPr lvl="1" indent="-39370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No avionics or Ground systems required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Implementation                   - Benefits and Elements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Workshop. Block Upgrades N° B0-05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B0-05</a:t>
            </a:r>
            <a:br>
              <a:rPr lang="en-GB" sz="3200" dirty="0" smtClean="0"/>
            </a:br>
            <a:r>
              <a:rPr lang="en-GB" sz="1400" b="1" dirty="0" smtClean="0"/>
              <a:t> </a:t>
            </a:r>
            <a:r>
              <a:rPr lang="en-US" sz="2000" b="1" dirty="0" smtClean="0"/>
              <a:t>Improved Flexibility and Efficiency in Descent Profiles (CDOs)</a:t>
            </a:r>
            <a:endParaRPr lang="en-GB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229600" cy="53042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06772"/>
                <a:gridCol w="3079370"/>
                <a:gridCol w="2743458"/>
              </a:tblGrid>
              <a:tr h="12879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/>
                        <a:t>Deployment of performance-based airspace and arrival procedures that allow </a:t>
                      </a:r>
                      <a:r>
                        <a:rPr lang="en-GB" sz="1800" dirty="0" smtClean="0"/>
                        <a:t>aircrafts </a:t>
                      </a:r>
                      <a:r>
                        <a:rPr lang="en-GB" sz="1800" dirty="0"/>
                        <a:t>to fly their optimum </a:t>
                      </a:r>
                      <a:r>
                        <a:rPr lang="en-GB" sz="1800" dirty="0" smtClean="0"/>
                        <a:t>profile </a:t>
                      </a:r>
                      <a:r>
                        <a:rPr lang="en-GB" sz="1800" dirty="0"/>
                        <a:t>taking account </a:t>
                      </a:r>
                      <a:r>
                        <a:rPr lang="en-GB" sz="1800" dirty="0" smtClean="0"/>
                        <a:t>airspace </a:t>
                      </a:r>
                      <a:r>
                        <a:rPr lang="en-GB" sz="1800" dirty="0"/>
                        <a:t>and traffic complexity with continuous descent operations (CDOs</a:t>
                      </a:r>
                      <a:r>
                        <a:rPr lang="en-GB" sz="1800" dirty="0" smtClean="0"/>
                        <a:t>).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KPA-03 – Cost-effectiveness; KPA-04 – Efficiency; KPA-09 - Predictability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0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Operating Environment/Phases of  Flight 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Approach/Arrivals and En-Route.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78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AOM – Airspace Organisation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 – Aerodrome </a:t>
                      </a:r>
                      <a:r>
                        <a:rPr lang="en-GB" sz="1600" dirty="0" smtClean="0"/>
                        <a:t>Operations           TS </a:t>
                      </a:r>
                      <a:r>
                        <a:rPr lang="en-GB" sz="1600" dirty="0"/>
                        <a:t>– Traffic Synchronisation, AOM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55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GPI-10- Terminal Area Design and Management; </a:t>
                      </a:r>
                      <a:endParaRPr lang="en-GB" sz="160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GPI-11- RNP and RNAV Standard instrument Departures (SIDS)and Standard Terminal Arrivals (STARS); 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NIL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651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Status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Standards Readiness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Ready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Avionics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Ground System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Procedures Available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Operations Approvals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Varies from one State/region to the next. </a:t>
            </a:r>
          </a:p>
          <a:p>
            <a:endParaRPr lang="en-GB" sz="2800" dirty="0" smtClean="0"/>
          </a:p>
          <a:p>
            <a:r>
              <a:rPr lang="en-GB" sz="2800" dirty="0" smtClean="0"/>
              <a:t>Some aspects of the movement to PBN have already been subject of local improvements in areas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Element 1 </a:t>
            </a:r>
            <a:r>
              <a:rPr lang="en-GB" sz="2000" b="1" dirty="0" smtClean="0">
                <a:sym typeface="Wingdings"/>
              </a:rPr>
              <a:t></a:t>
            </a:r>
            <a:r>
              <a:rPr lang="en-GB" sz="2000" b="1" dirty="0" smtClean="0"/>
              <a:t> Continuous Descent Operations (CDO)</a:t>
            </a:r>
          </a:p>
          <a:p>
            <a:pPr lvl="1"/>
            <a:r>
              <a:rPr lang="en-GB" sz="1800" dirty="0" smtClean="0"/>
              <a:t>CDO is enabled by airspace design, procedure design and facilitation by ATC</a:t>
            </a:r>
          </a:p>
          <a:p>
            <a:pPr lvl="1"/>
            <a:r>
              <a:rPr lang="en-GB" sz="1800" dirty="0" smtClean="0"/>
              <a:t>An optimum CDO starts from the top-of-descent (TOD) and uses descent profiles that reduce controller-pilot communications and segments of level flight.</a:t>
            </a:r>
          </a:p>
          <a:p>
            <a:pPr lvl="1"/>
            <a:r>
              <a:rPr lang="en-GB" sz="1800" dirty="0" smtClean="0"/>
              <a:t>Ex: an arriving aircraft descends continuously, to the greatest possible extent, by employing minimum engine thrust, ideally in a low drag configuration, prior to the final approach fix/final approach point (FAF/FAP). </a:t>
            </a:r>
          </a:p>
          <a:p>
            <a:pPr lvl="1"/>
            <a:endParaRPr lang="en-GB" sz="600" dirty="0" smtClean="0"/>
          </a:p>
          <a:p>
            <a:r>
              <a:rPr lang="en-GB" sz="2000" b="1" dirty="0" smtClean="0"/>
              <a:t>Element 2 </a:t>
            </a:r>
            <a:r>
              <a:rPr lang="en-GB" sz="2000" dirty="0" smtClean="0">
                <a:sym typeface="Wingdings"/>
              </a:rPr>
              <a:t></a:t>
            </a:r>
            <a:r>
              <a:rPr lang="en-GB" sz="2000" b="1" dirty="0" smtClean="0"/>
              <a:t> Performance -based Navigation (PBN)</a:t>
            </a:r>
          </a:p>
          <a:p>
            <a:pPr lvl="1"/>
            <a:r>
              <a:rPr lang="en-GB" sz="1800" dirty="0" smtClean="0"/>
              <a:t>The PBN concept encompasses two types of navigation specifications:</a:t>
            </a:r>
          </a:p>
          <a:p>
            <a:pPr lvl="1"/>
            <a:r>
              <a:rPr lang="en-GB" sz="1800" i="1" dirty="0" smtClean="0"/>
              <a:t>RNAV specification</a:t>
            </a:r>
            <a:r>
              <a:rPr lang="en-GB" sz="1800" dirty="0" smtClean="0"/>
              <a:t>: navigation specification based on area navigation that does not include the requirement for on-board performance monitoring and alerting, designated by the prefix RNAV, </a:t>
            </a:r>
          </a:p>
          <a:p>
            <a:pPr lvl="1"/>
            <a:r>
              <a:rPr lang="en-GB" sz="1800" i="1" dirty="0" smtClean="0"/>
              <a:t>RNP specification</a:t>
            </a:r>
            <a:r>
              <a:rPr lang="en-GB" sz="1800" dirty="0" smtClean="0"/>
              <a:t>: navigation specification based on area navigation that includes the requirement for on-board performance monitoring and alerting, designated by the prefix RNP, ex: PBN STARs</a:t>
            </a:r>
          </a:p>
          <a:p>
            <a:pPr>
              <a:buNone/>
            </a:pPr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295400"/>
          <a:ext cx="8382000" cy="52213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97000"/>
                <a:gridCol w="6985000"/>
              </a:tblGrid>
              <a:tr h="13635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Efficiency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800" b="0" dirty="0" smtClean="0"/>
                        <a:t>cost </a:t>
                      </a:r>
                      <a:r>
                        <a:rPr lang="en-US" sz="1800" b="0" dirty="0"/>
                        <a:t>savings </a:t>
                      </a:r>
                      <a:r>
                        <a:rPr lang="en-US" sz="1800" b="0" dirty="0" smtClean="0"/>
                        <a:t>through </a:t>
                      </a:r>
                      <a:r>
                        <a:rPr lang="en-US" sz="1800" b="0" dirty="0"/>
                        <a:t>reduced fuel burn</a:t>
                      </a:r>
                      <a:endParaRPr lang="en-GB" sz="1800" b="0" dirty="0"/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800" b="0" dirty="0"/>
                        <a:t>authorization of operations where noise limitations would otherwise result in operations being curtailed or restricted</a:t>
                      </a:r>
                      <a:endParaRPr lang="en-GB" sz="1800" b="0" dirty="0"/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800" b="0" dirty="0"/>
                        <a:t>reduction in the number of required radio transmissions</a:t>
                      </a:r>
                      <a:endParaRPr lang="en-GB" sz="1800" b="0" dirty="0"/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GB" sz="1800" b="0" dirty="0"/>
                        <a:t>optimal management of the top-of-descent in the en-route airspace</a:t>
                      </a:r>
                      <a:endParaRPr lang="en-GB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3895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Environment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800" b="0" dirty="0" smtClean="0"/>
                        <a:t>Reduction</a:t>
                      </a:r>
                      <a:r>
                        <a:rPr lang="en-GB" sz="1800" b="0" baseline="0" dirty="0" smtClean="0"/>
                        <a:t> on CO</a:t>
                      </a:r>
                      <a:r>
                        <a:rPr lang="en-GB" sz="1800" b="0" baseline="-25000" dirty="0" smtClean="0"/>
                        <a:t>2 </a:t>
                      </a:r>
                      <a:r>
                        <a:rPr lang="en-US" sz="1800" b="0" dirty="0" smtClean="0"/>
                        <a:t>through reduced fuel burn</a:t>
                      </a:r>
                      <a:r>
                        <a:rPr lang="en-GB" sz="1800" b="0" dirty="0" smtClean="0"/>
                        <a:t>   </a:t>
                      </a:r>
                      <a:endParaRPr lang="en-GB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1181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Safety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b="0" dirty="0" smtClean="0"/>
                        <a:t>more </a:t>
                      </a:r>
                      <a:r>
                        <a:rPr lang="en-US" sz="1800" b="0" dirty="0"/>
                        <a:t>consistent flight paths and stabilized approach paths</a:t>
                      </a:r>
                      <a:endParaRPr lang="en-GB" sz="1800" b="0" dirty="0"/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b="0" dirty="0"/>
                        <a:t>reduction in the incidence of controlled flight into terrain (CFIT)</a:t>
                      </a:r>
                      <a:endParaRPr lang="en-GB" sz="1800" b="0" dirty="0"/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800" b="0" dirty="0"/>
                        <a:t>separation with the surrounding traffic (especially free-routing) </a:t>
                      </a:r>
                    </a:p>
                    <a:p>
                      <a:pPr marL="395288" marR="0" lvl="1" indent="-1635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800" b="0" dirty="0"/>
                        <a:t>reduction in the number of conflicts. </a:t>
                      </a:r>
                      <a:endParaRPr lang="en-GB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20940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 smtClean="0"/>
                        <a:t>CBA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1800" b="0" kern="1200" dirty="0" smtClean="0"/>
                        <a:t>CDO benefits are heavily dependent on each specific ATM environment;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GB" sz="1800" b="0" kern="1200" dirty="0" smtClean="0"/>
                        <a:t>If implemented within the ICAO CDO manual framework, it is envisaged that the benefit/cost ratio (BCR) will be positive.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800" b="0" kern="1200" dirty="0" smtClean="0"/>
                        <a:t>The advantage of PBN to the ANSP is that PBN avoids the need to purchase and deploy navigation aids for each new route or instrument procedure. </a:t>
                      </a:r>
                      <a:endParaRPr lang="en-GB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ICAO Continuous Descent Operations (CDO) Manual (Document 9931)</a:t>
            </a:r>
          </a:p>
          <a:p>
            <a:pPr lvl="1"/>
            <a:r>
              <a:rPr lang="en-GB" sz="2400" dirty="0" smtClean="0"/>
              <a:t>Provides guidance on the airspace design, instrument flight procedures, ATC facilitation and flight techniques necessary to enable continuous descent profiles. </a:t>
            </a:r>
            <a:endParaRPr lang="en-GB" sz="2000" dirty="0" smtClean="0"/>
          </a:p>
          <a:p>
            <a:r>
              <a:rPr lang="en-GB" sz="2800" dirty="0" smtClean="0"/>
              <a:t>ICAO Performance-based Navigation Manual (ICAO Document 9613) </a:t>
            </a:r>
          </a:p>
          <a:p>
            <a:pPr lvl="1"/>
            <a:r>
              <a:rPr lang="en-GB" sz="2400" dirty="0" smtClean="0"/>
              <a:t>Provides general guidance on PBN implementation. </a:t>
            </a:r>
          </a:p>
          <a:p>
            <a:r>
              <a:rPr lang="en-GB" sz="2800" dirty="0" smtClean="0"/>
              <a:t>ICAO PBN operational approval guidance material will be available by June 2012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  <a:endParaRPr lang="en-GB" sz="1800" b="1" dirty="0" smtClean="0"/>
          </a:p>
          <a:p>
            <a:pPr lvl="1"/>
            <a:r>
              <a:rPr lang="en-GB" sz="2000" dirty="0" smtClean="0"/>
              <a:t>CDO is an aircraft operating technique aided by appropriate airspace and procedure design and appropriate ATC clearances enabling the execution of a flight profile optimized to the operating capability of the aircraft. </a:t>
            </a:r>
          </a:p>
          <a:p>
            <a:pPr lvl="1"/>
            <a:r>
              <a:rPr lang="en-GB" sz="2000" dirty="0" smtClean="0"/>
              <a:t>CDO can be flown with or without support of a computer-generated vertical flight path (i.e. the vertical navigation (VNAV) (FMS)) and with or without a fixed lateral path</a:t>
            </a:r>
          </a:p>
          <a:p>
            <a:pPr lvl="1"/>
            <a:r>
              <a:rPr lang="en-GB" sz="2000" dirty="0" smtClean="0"/>
              <a:t>This is most readily determined by the onboard FMS</a:t>
            </a:r>
          </a:p>
          <a:p>
            <a:r>
              <a:rPr lang="en-GB" sz="2400" b="1" dirty="0" smtClean="0"/>
              <a:t>Ground Systems</a:t>
            </a:r>
          </a:p>
          <a:p>
            <a:pPr lvl="1"/>
            <a:r>
              <a:rPr lang="en-GB" sz="2000" dirty="0" smtClean="0"/>
              <a:t>PBN requirements will be affected by the CNS and ATM environments</a:t>
            </a:r>
          </a:p>
          <a:p>
            <a:pPr lvl="1"/>
            <a:r>
              <a:rPr lang="en-GB" sz="2000" dirty="0" smtClean="0"/>
              <a:t>Performance requirements depend on what reversionary, non-RNAV means of navigation are available and what degree of redundancy is required to ensure adequate continuity of functions</a:t>
            </a:r>
          </a:p>
          <a:p>
            <a:pPr lvl="1"/>
            <a:r>
              <a:rPr lang="en-GB" sz="2000" dirty="0" smtClean="0"/>
              <a:t>RNP AR Approaches requires significant investment, ANSPs should work closely with airlines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dirty="0" smtClean="0"/>
              <a:t>Since RNP AR Approaches also require significant training, ANSPs should work closely with airlines to determine where RNP AR Approach should be implemented</a:t>
            </a:r>
            <a:endParaRPr lang="en-GB" sz="4400" b="1" dirty="0" smtClean="0"/>
          </a:p>
          <a:p>
            <a:r>
              <a:rPr lang="en-GB" dirty="0" smtClean="0"/>
              <a:t>Training in the operational standards and procedures are required for this module</a:t>
            </a:r>
          </a:p>
          <a:p>
            <a:r>
              <a:rPr lang="en-GB" dirty="0" smtClean="0"/>
              <a:t>Likewise, the qualifications requirements are identified in the regulatory requirements</a:t>
            </a:r>
            <a:endParaRPr lang="en-GB" sz="44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Use current published requirements </a:t>
            </a:r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Must be in accordance with application requirements e.g. airspace design, air traffic operations,  PBN requirements for fixed radius transitions, radius-to-fix legs, Required Time of Arrival (RTA), parallel offset,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B0-05 – </a:t>
            </a:r>
            <a:r>
              <a:rPr lang="en-US" sz="2800" dirty="0" smtClean="0"/>
              <a:t>Regulatory/standardization needs and Approval Plan (Air and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WP/28(A)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B2207-EA26-44D2-BE22-95E1039D695C}"/>
</file>

<file path=customXml/itemProps2.xml><?xml version="1.0" encoding="utf-8"?>
<ds:datastoreItem xmlns:ds="http://schemas.openxmlformats.org/officeDocument/2006/customXml" ds:itemID="{7A525F0A-FFAE-4A9D-BE4B-98EDB7D80C42}"/>
</file>

<file path=customXml/itemProps3.xml><?xml version="1.0" encoding="utf-8"?>
<ds:datastoreItem xmlns:ds="http://schemas.openxmlformats.org/officeDocument/2006/customXml" ds:itemID="{89BC1956-D117-48E8-A66A-7057E02B7141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1585</TotalTime>
  <Words>1090</Words>
  <Application>Microsoft Office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B0-05/ PIA 4   Improved Flexibility and Efficiency in  Descent Profiles (CDOs)</vt:lpstr>
      <vt:lpstr>Module N° B0-05  Improved Flexibility and Efficiency in Descent Profiles (CDOs)</vt:lpstr>
      <vt:lpstr>Module N° B0-05 - Baseline </vt:lpstr>
      <vt:lpstr>Module N° B0-05 – Change brought by the Module</vt:lpstr>
      <vt:lpstr>Module N° B0-05 – Intended Performance Operational Improvement </vt:lpstr>
      <vt:lpstr>Module N° B0-05 – Necessary Procedures (Air &amp; Ground) </vt:lpstr>
      <vt:lpstr>Module N° B0-05 – Necessary System Capability</vt:lpstr>
      <vt:lpstr>Module N° B0-05 – Training and Qualification Requirements</vt:lpstr>
      <vt:lpstr>Module N° B0-05 – Regulatory/standardization needs and Approval Plan (Air and Ground)</vt:lpstr>
      <vt:lpstr> Module N° B0-05 – Reference Documents</vt:lpstr>
      <vt:lpstr>Module N° B0-05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ASBU Block 0 modules/PIA 4 - Planning and Implementation of 3 Modules</dc:title>
  <dc:creator>lkhammar</dc:creator>
  <cp:lastModifiedBy>Peng Li</cp:lastModifiedBy>
  <cp:revision>256</cp:revision>
  <dcterms:created xsi:type="dcterms:W3CDTF">2010-09-24T14:59:54Z</dcterms:created>
  <dcterms:modified xsi:type="dcterms:W3CDTF">2012-04-19T03:50:47Z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3900</vt:r8>
  </property>
</Properties>
</file>